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9" r:id="rId2"/>
    <p:sldId id="256" r:id="rId3"/>
    <p:sldId id="257" r:id="rId4"/>
    <p:sldId id="258" r:id="rId5"/>
    <p:sldId id="277" r:id="rId6"/>
    <p:sldId id="259" r:id="rId7"/>
    <p:sldId id="261" r:id="rId8"/>
    <p:sldId id="278" r:id="rId9"/>
    <p:sldId id="265" r:id="rId10"/>
    <p:sldId id="272" r:id="rId11"/>
    <p:sldId id="271" r:id="rId12"/>
    <p:sldId id="260" r:id="rId13"/>
    <p:sldId id="276" r:id="rId14"/>
    <p:sldId id="262" r:id="rId15"/>
    <p:sldId id="273" r:id="rId16"/>
    <p:sldId id="275" r:id="rId17"/>
    <p:sldId id="263" r:id="rId18"/>
    <p:sldId id="26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6C60EB-3811-487A-8833-77E46DDE7DFD}">
          <p14:sldIdLst>
            <p14:sldId id="279"/>
            <p14:sldId id="256"/>
            <p14:sldId id="257"/>
            <p14:sldId id="258"/>
            <p14:sldId id="277"/>
            <p14:sldId id="259"/>
            <p14:sldId id="261"/>
            <p14:sldId id="278"/>
            <p14:sldId id="265"/>
            <p14:sldId id="272"/>
            <p14:sldId id="271"/>
            <p14:sldId id="260"/>
            <p14:sldId id="276"/>
            <p14:sldId id="262"/>
            <p14:sldId id="273"/>
            <p14:sldId id="275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FF99"/>
    <a:srgbClr val="CC00CC"/>
    <a:srgbClr val="A50021"/>
    <a:srgbClr val="0000FF"/>
    <a:srgbClr val="FF3300"/>
    <a:srgbClr val="FF66FF"/>
    <a:srgbClr val="66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7" autoAdjust="0"/>
    <p:restoredTop sz="94660"/>
  </p:normalViewPr>
  <p:slideViewPr>
    <p:cSldViewPr>
      <p:cViewPr varScale="1">
        <p:scale>
          <a:sx n="69" d="100"/>
          <a:sy n="69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84A59DC-738A-4E3F-A647-2C8A061287B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E581294D-8B0B-4BF0-A2B8-D73BF8DA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0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C2C97-ECF4-4D0F-AF82-FD4A6572D38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9D92E-796E-49EE-A688-F6A0EF9A6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9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92E-796E-49EE-A688-F6A0EF9A63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7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B5090-12E6-454F-9CFD-F5E6D32A793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91D1-98DA-44BC-A2F3-7F04D850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gnupgenius.com/FindASignup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gieburns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ycamorecreekes.net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burns@wcps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camorecreekes.net/virtual-tour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WELCOME!!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There is a volunteer sign-up on the side table.</a:t>
            </a:r>
          </a:p>
          <a:p>
            <a:endParaRPr lang="en-US" dirty="0">
              <a:latin typeface="Bernard MT Condensed" panose="02050806060905020404" pitchFamily="18" charset="0"/>
            </a:endParaRPr>
          </a:p>
          <a:p>
            <a:r>
              <a:rPr lang="en-US" dirty="0" smtClean="0">
                <a:latin typeface="Bernard MT Condensed" panose="02050806060905020404" pitchFamily="18" charset="0"/>
              </a:rPr>
              <a:t>There are some leftover wish list items on the side table.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Please read the letter written by your child and write a quick letter back to them.</a:t>
            </a:r>
          </a:p>
          <a:p>
            <a:endParaRPr lang="en-US" dirty="0">
              <a:latin typeface="Bernard MT Condensed" panose="02050806060905020404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Bernard MT Condensed" panose="02050806060905020404" pitchFamily="18" charset="0"/>
              </a:rPr>
              <a:t>**Please leave those letters to your children here!</a:t>
            </a:r>
            <a:endParaRPr lang="en-US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lin Sans FB" pitchFamily="34" charset="0"/>
              </a:rPr>
              <a:t>Science</a:t>
            </a:r>
            <a:r>
              <a:rPr lang="en-US" b="1" dirty="0">
                <a:latin typeface="Berlin Sans FB" pitchFamily="34" charset="0"/>
              </a:rPr>
              <a:t>/</a:t>
            </a:r>
            <a:r>
              <a:rPr lang="en-US" b="1" dirty="0" smtClean="0">
                <a:latin typeface="Berlin Sans FB" pitchFamily="34" charset="0"/>
              </a:rPr>
              <a:t> S.S.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2300" dirty="0" smtClean="0">
                <a:latin typeface="Berlin Sans FB" pitchFamily="34" charset="0"/>
              </a:rPr>
              <a:t>We will switch between Science and S.S. every few weeks.</a:t>
            </a:r>
          </a:p>
          <a:p>
            <a:r>
              <a:rPr lang="en-US" sz="2300" dirty="0" smtClean="0">
                <a:latin typeface="Berlin Sans FB" pitchFamily="34" charset="0"/>
              </a:rPr>
              <a:t>Science standards: Balance and Motion, Measurement, Living Organisms, and Pebbles Sand and Silt</a:t>
            </a:r>
          </a:p>
          <a:p>
            <a:r>
              <a:rPr lang="en-US" sz="2300" dirty="0" smtClean="0">
                <a:latin typeface="Berlin Sans FB" pitchFamily="34" charset="0"/>
              </a:rPr>
              <a:t>S.S. will be a combination of Character Traits, Holidays, and how we fit into our Community.</a:t>
            </a:r>
          </a:p>
          <a:p>
            <a:r>
              <a:rPr lang="en-US" sz="2300" dirty="0" smtClean="0">
                <a:latin typeface="Berlin Sans FB" pitchFamily="34" charset="0"/>
              </a:rPr>
              <a:t>On Thursdays we will also do Scholastic Readers.</a:t>
            </a:r>
          </a:p>
          <a:p>
            <a:r>
              <a:rPr lang="en-US" sz="2300" dirty="0" smtClean="0">
                <a:latin typeface="Berlin Sans FB" pitchFamily="34" charset="0"/>
              </a:rPr>
              <a:t>Fridays are Fun Friday Centers: Students who have finished all assignments for the week will get to choose a Fun Friday Center (i.e. </a:t>
            </a:r>
            <a:r>
              <a:rPr lang="en-US" sz="2300" dirty="0" err="1" smtClean="0">
                <a:latin typeface="Berlin Sans FB" pitchFamily="34" charset="0"/>
              </a:rPr>
              <a:t>Geoboards</a:t>
            </a:r>
            <a:r>
              <a:rPr lang="en-US" sz="2300" dirty="0" smtClean="0">
                <a:latin typeface="Berlin Sans FB" pitchFamily="34" charset="0"/>
              </a:rPr>
              <a:t>, Computers, Pattern Blocks, Math tubs, etc.). Students who haven’t finished his/her work will need to complete the work before attending a Fun Friday Center.</a:t>
            </a:r>
            <a:endParaRPr lang="en-US" sz="23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lin Sans FB" pitchFamily="34" charset="0"/>
              </a:rPr>
              <a:t>Homework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Berlin Sans FB" pitchFamily="34" charset="0"/>
              </a:rPr>
              <a:t>Newsletter and Homework on same page.</a:t>
            </a:r>
          </a:p>
          <a:p>
            <a:pPr lvl="1"/>
            <a:r>
              <a:rPr lang="en-US" dirty="0" smtClean="0">
                <a:latin typeface="Berlin Sans FB" pitchFamily="34" charset="0"/>
              </a:rPr>
              <a:t>Sent home each Friday for the next week.</a:t>
            </a:r>
          </a:p>
          <a:p>
            <a:pPr lvl="1"/>
            <a:r>
              <a:rPr lang="en-US" dirty="0" smtClean="0">
                <a:latin typeface="Berlin Sans FB" pitchFamily="34" charset="0"/>
              </a:rPr>
              <a:t>Homework is due the following day.</a:t>
            </a:r>
          </a:p>
          <a:p>
            <a:r>
              <a:rPr lang="en-US" dirty="0" smtClean="0">
                <a:latin typeface="Berlin Sans FB" pitchFamily="34" charset="0"/>
              </a:rPr>
              <a:t>Please keep the Newsletter in the red folder every day so I can put conduct grades daily.</a:t>
            </a:r>
          </a:p>
          <a:p>
            <a:r>
              <a:rPr lang="en-US" dirty="0" smtClean="0">
                <a:latin typeface="Berlin Sans FB" pitchFamily="34" charset="0"/>
              </a:rPr>
              <a:t>Please try to let your child complete this independently- help when needed and check.</a:t>
            </a:r>
          </a:p>
          <a:p>
            <a:r>
              <a:rPr lang="en-US" dirty="0" smtClean="0">
                <a:latin typeface="Berlin Sans FB" pitchFamily="34" charset="0"/>
              </a:rPr>
              <a:t>Reading Logs- Suggestions for written response/retell practice on the tables to take home. </a:t>
            </a:r>
          </a:p>
          <a:p>
            <a:r>
              <a:rPr lang="en-US" dirty="0" smtClean="0">
                <a:latin typeface="Berlin Sans FB" pitchFamily="34" charset="0"/>
              </a:rPr>
              <a:t>Please be reading EVERY night. </a:t>
            </a:r>
            <a:endParaRPr lang="en-US" dirty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Take Home Books on your child’s level will start going home after track out. These will come back every Thursday!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6670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1200" b="1" dirty="0" smtClean="0">
                <a:latin typeface="Berlin Sans FB" pitchFamily="34" charset="0"/>
              </a:rPr>
              <a:t>Mystery Readers</a:t>
            </a:r>
          </a:p>
          <a:p>
            <a:r>
              <a:rPr lang="en-US" sz="6000" dirty="0">
                <a:latin typeface="Berlin Sans FB" pitchFamily="34" charset="0"/>
              </a:rPr>
              <a:t>I would like to invite any parents, older siblings, grandparents, relatives, or other special people to surprise your child by being a “Mystery Reader” this year in our classroom.  Students </a:t>
            </a:r>
            <a:r>
              <a:rPr lang="en-US" sz="6000" i="1" dirty="0">
                <a:latin typeface="Berlin Sans FB" pitchFamily="34" charset="0"/>
              </a:rPr>
              <a:t>LOVE</a:t>
            </a:r>
            <a:r>
              <a:rPr lang="en-US" sz="6000" dirty="0">
                <a:latin typeface="Berlin Sans FB" pitchFamily="34" charset="0"/>
              </a:rPr>
              <a:t> having their family, friends, and relatives visit our classroom to share in our learning by reading a favorite story aloud to our class.  Mystery Readers will visit us on Thursdays from </a:t>
            </a:r>
            <a:r>
              <a:rPr lang="en-US" sz="6000" dirty="0" smtClean="0">
                <a:latin typeface="Berlin Sans FB" pitchFamily="34" charset="0"/>
              </a:rPr>
              <a:t>11:15-11:35ish  </a:t>
            </a:r>
            <a:r>
              <a:rPr lang="en-US" sz="6000" dirty="0">
                <a:latin typeface="Berlin Sans FB" pitchFamily="34" charset="0"/>
              </a:rPr>
              <a:t>each week.  Readers are asked to bring </a:t>
            </a:r>
            <a:r>
              <a:rPr lang="en-US" sz="6000" dirty="0" smtClean="0">
                <a:latin typeface="Berlin Sans FB" pitchFamily="34" charset="0"/>
              </a:rPr>
              <a:t>two or three books to </a:t>
            </a:r>
            <a:r>
              <a:rPr lang="en-US" sz="6000" dirty="0">
                <a:latin typeface="Berlin Sans FB" pitchFamily="34" charset="0"/>
              </a:rPr>
              <a:t>read or read a teacher-chosen book from our classroom library.</a:t>
            </a:r>
          </a:p>
          <a:p>
            <a:r>
              <a:rPr lang="en-US" sz="6000" dirty="0" smtClean="0">
                <a:latin typeface="Berlin Sans FB" pitchFamily="34" charset="0"/>
              </a:rPr>
              <a:t>Link On class webpage</a:t>
            </a:r>
            <a:endParaRPr lang="en-US" sz="6000" dirty="0"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US" sz="11200" b="1" dirty="0" smtClean="0">
                <a:latin typeface="Berlin Sans FB" pitchFamily="34" charset="0"/>
              </a:rPr>
              <a:t>Field Trips</a:t>
            </a:r>
          </a:p>
          <a:p>
            <a:r>
              <a:rPr lang="en-US" sz="8000" dirty="0" smtClean="0">
                <a:latin typeface="Berlin Sans FB" pitchFamily="34" charset="0"/>
              </a:rPr>
              <a:t>Parents will have the opportunity to attend our two field trips with us. One will be in the Fall to </a:t>
            </a:r>
            <a:r>
              <a:rPr lang="en-US" sz="8000" dirty="0" err="1" smtClean="0">
                <a:latin typeface="Berlin Sans FB" pitchFamily="34" charset="0"/>
              </a:rPr>
              <a:t>Hillridge</a:t>
            </a:r>
            <a:r>
              <a:rPr lang="en-US" sz="8000" dirty="0" smtClean="0">
                <a:latin typeface="Berlin Sans FB" pitchFamily="34" charset="0"/>
              </a:rPr>
              <a:t> Farm and the other will be in the Spring to Durant Nature Park. More information to come.</a:t>
            </a:r>
          </a:p>
          <a:p>
            <a:pPr algn="ctr"/>
            <a:r>
              <a:rPr lang="en-US" sz="11200" b="1" dirty="0" smtClean="0">
                <a:latin typeface="Berlin Sans FB" pitchFamily="34" charset="0"/>
              </a:rPr>
              <a:t>Classroom Helpers</a:t>
            </a:r>
          </a:p>
          <a:p>
            <a:r>
              <a:rPr lang="en-US" sz="7200" dirty="0" smtClean="0">
                <a:latin typeface="Berlin Sans FB" pitchFamily="34" charset="0"/>
              </a:rPr>
              <a:t>I am in need a variety of helpers for various things in the room. </a:t>
            </a:r>
          </a:p>
          <a:p>
            <a:pPr lvl="1"/>
            <a:r>
              <a:rPr lang="en-US" sz="7200" dirty="0" smtClean="0">
                <a:latin typeface="Berlin Sans FB" pitchFamily="34" charset="0"/>
              </a:rPr>
              <a:t>Take home books, Friday Folders, classroom store, etc.</a:t>
            </a:r>
          </a:p>
          <a:p>
            <a:pPr lvl="1">
              <a:buNone/>
            </a:pPr>
            <a:r>
              <a:rPr lang="en-US" sz="7200" dirty="0" smtClean="0">
                <a:latin typeface="Berlin Sans FB" pitchFamily="34" charset="0"/>
              </a:rPr>
              <a:t>**I would like to try to get steady help in these areas for consistency!!**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5987893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Sign Up Genius Link: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598789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http://www.signupgenius.com/FindASignup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enter mljackson33@gmail.com</a:t>
            </a: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4655127"/>
            <a:ext cx="4038600" cy="1979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Berlin Sans FB" pitchFamily="34" charset="0"/>
              </a:rPr>
              <a:t>Math Tiles</a:t>
            </a:r>
          </a:p>
          <a:p>
            <a:pPr algn="ctr"/>
            <a:r>
              <a:rPr lang="en-US" sz="1400" dirty="0" smtClean="0">
                <a:latin typeface="Berlin Sans FB" pitchFamily="34" charset="0"/>
              </a:rPr>
              <a:t>Parents would come in each Friday from 11:15-11:45  to help students complete Math Practice “games” each week.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Field Trips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Berlin Sans FB Demi" panose="020E0802020502020306" pitchFamily="34" charset="0"/>
              </a:rPr>
              <a:t>Hillridge</a:t>
            </a:r>
            <a:r>
              <a:rPr lang="en-US" dirty="0" smtClean="0">
                <a:latin typeface="Berlin Sans FB Demi" panose="020E0802020502020306" pitchFamily="34" charset="0"/>
              </a:rPr>
              <a:t> Farms</a:t>
            </a:r>
          </a:p>
          <a:p>
            <a:pPr lvl="1"/>
            <a:r>
              <a:rPr lang="en-US" dirty="0" smtClean="0">
                <a:latin typeface="Berlin Sans FB Demi" panose="020E0802020502020306" pitchFamily="34" charset="0"/>
              </a:rPr>
              <a:t>Fall</a:t>
            </a:r>
          </a:p>
          <a:p>
            <a:pPr lvl="1"/>
            <a:r>
              <a:rPr lang="en-US" dirty="0" smtClean="0">
                <a:latin typeface="Berlin Sans FB Demi" panose="020E0802020502020306" pitchFamily="34" charset="0"/>
              </a:rPr>
              <a:t>Cost is around $10</a:t>
            </a:r>
          </a:p>
          <a:p>
            <a:pPr lvl="1"/>
            <a:r>
              <a:rPr lang="en-US" dirty="0" smtClean="0">
                <a:latin typeface="Berlin Sans FB Demi" panose="020E0802020502020306" pitchFamily="34" charset="0"/>
              </a:rPr>
              <a:t>Gem Mining, Hayride, exploring the farm.</a:t>
            </a:r>
          </a:p>
          <a:p>
            <a:pPr lvl="1"/>
            <a:r>
              <a:rPr lang="en-US" dirty="0" smtClean="0">
                <a:latin typeface="Berlin Sans FB Demi" panose="020E0802020502020306" pitchFamily="34" charset="0"/>
              </a:rPr>
              <a:t>Forms will be sent home in the next month or two.</a:t>
            </a:r>
          </a:p>
          <a:p>
            <a:pPr lvl="1"/>
            <a:endParaRPr lang="en-US" dirty="0" smtClean="0">
              <a:latin typeface="Berlin Sans FB Demi" panose="020E0802020502020306" pitchFamily="34" charset="0"/>
            </a:endParaRPr>
          </a:p>
          <a:p>
            <a:pPr lvl="1"/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Durant Pond</a:t>
            </a:r>
          </a:p>
          <a:p>
            <a:pPr lvl="1"/>
            <a:r>
              <a:rPr lang="en-US" dirty="0" smtClean="0">
                <a:latin typeface="Berlin Sans FB Demi" panose="020E0802020502020306" pitchFamily="34" charset="0"/>
              </a:rPr>
              <a:t>Spring (April)</a:t>
            </a:r>
          </a:p>
          <a:p>
            <a:pPr lvl="1"/>
            <a:r>
              <a:rPr lang="en-US" dirty="0" smtClean="0">
                <a:latin typeface="Berlin Sans FB Demi" panose="020E0802020502020306" pitchFamily="34" charset="0"/>
              </a:rPr>
              <a:t>Minimal cost</a:t>
            </a:r>
          </a:p>
          <a:p>
            <a:pPr lvl="1"/>
            <a:r>
              <a:rPr lang="en-US" dirty="0" smtClean="0">
                <a:latin typeface="Berlin Sans FB Demi" panose="020E0802020502020306" pitchFamily="34" charset="0"/>
              </a:rPr>
              <a:t>Nature scavenger hunt, using nets to search for pond life (frogs, tad poles, fish, etc.)</a:t>
            </a:r>
          </a:p>
          <a:p>
            <a:pPr lvl="1"/>
            <a:r>
              <a:rPr lang="en-US" dirty="0" smtClean="0">
                <a:latin typeface="Berlin Sans FB Demi" panose="020E0802020502020306" pitchFamily="34" charset="0"/>
              </a:rPr>
              <a:t>Forms sent home in March.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lin Sans FB" pitchFamily="34" charset="0"/>
              </a:rPr>
              <a:t>Misc. Info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http://www.margieburns.weebly.com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/>
              <a:t>will try to update it as often as I can/needed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PBIS- Class Dojo, croc cash, </a:t>
            </a:r>
            <a:r>
              <a:rPr lang="en-US" dirty="0" err="1" smtClean="0"/>
              <a:t>chompliments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http://www.sycamorecreekes.net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LOTS of school wide info can be found here.</a:t>
            </a:r>
          </a:p>
          <a:p>
            <a:r>
              <a:rPr lang="en-US" dirty="0" smtClean="0"/>
              <a:t>Birthdays: Birthday in a Bag instead of sweet treats.</a:t>
            </a:r>
          </a:p>
          <a:p>
            <a:pPr lvl="1"/>
            <a:r>
              <a:rPr lang="en-US" dirty="0" smtClean="0"/>
              <a:t>Hard candy, trinket- 23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Berlin Sans FB" pitchFamily="34" charset="0"/>
              </a:rPr>
              <a:t>Grading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Berlin Sans FB" pitchFamily="34" charset="0"/>
              </a:rPr>
              <a:t>1, 2, 3, 4 Grading System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1- I don’t get this at all.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2- I can get this with assistance.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3- I can do this on my own.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4- I can extend my thinking without being asked.</a:t>
            </a:r>
          </a:p>
          <a:p>
            <a:pPr lvl="2"/>
            <a:r>
              <a:rPr lang="en-US" dirty="0" smtClean="0">
                <a:latin typeface="Berlin Sans FB" pitchFamily="34" charset="0"/>
              </a:rPr>
              <a:t>They took away 3* this year!!</a:t>
            </a:r>
          </a:p>
          <a:p>
            <a:r>
              <a:rPr lang="en-US" sz="2400" dirty="0" smtClean="0">
                <a:latin typeface="Berlin Sans FB" pitchFamily="34" charset="0"/>
              </a:rPr>
              <a:t>New report card system and online grade book- </a:t>
            </a:r>
            <a:r>
              <a:rPr lang="en-US" sz="2400" dirty="0" err="1" smtClean="0">
                <a:latin typeface="Berlin Sans FB" pitchFamily="34" charset="0"/>
              </a:rPr>
              <a:t>PowerTeacher</a:t>
            </a:r>
            <a:r>
              <a:rPr lang="en-US" sz="2400" dirty="0" smtClean="0">
                <a:latin typeface="Berlin Sans FB" pitchFamily="34" charset="0"/>
              </a:rPr>
              <a:t>. </a:t>
            </a:r>
          </a:p>
          <a:p>
            <a:r>
              <a:rPr lang="en-US" sz="2400" dirty="0" smtClean="0">
                <a:latin typeface="Berlin Sans FB" pitchFamily="34" charset="0"/>
              </a:rPr>
              <a:t>MCLASS</a:t>
            </a:r>
          </a:p>
          <a:p>
            <a:r>
              <a:rPr lang="en-US" sz="2400" dirty="0" smtClean="0">
                <a:latin typeface="Berlin Sans FB" pitchFamily="34" charset="0"/>
              </a:rPr>
              <a:t>Anything with a number grade on it is a graded assignment or assessment. Anything with a check, sticker, smiley, or P or PT (performance task) on it is an assignment I did not take a grade on.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Baking Grad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533400"/>
            <a:ext cx="4147067" cy="551656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SBG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19212" y="1600200"/>
            <a:ext cx="5224788" cy="39104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lin Sans FB" pitchFamily="34" charset="0"/>
              </a:rPr>
              <a:t>Class Dojo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erlin Sans FB" pitchFamily="34" charset="0"/>
              </a:rPr>
              <a:t>If you haven’t already, log in as a parent and set your email up for class Dojo. You will get updates on your child’s behavior each day as I give and take away points.</a:t>
            </a:r>
          </a:p>
          <a:p>
            <a:r>
              <a:rPr lang="en-US" dirty="0" smtClean="0">
                <a:latin typeface="Berlin Sans FB" pitchFamily="34" charset="0"/>
              </a:rPr>
              <a:t>Students get points for a variety of reasons, CHOMP, completing work, etc.</a:t>
            </a:r>
          </a:p>
          <a:p>
            <a:r>
              <a:rPr lang="en-US" dirty="0" smtClean="0">
                <a:latin typeface="Berlin Sans FB" pitchFamily="34" charset="0"/>
              </a:rPr>
              <a:t>Students lose points for not </a:t>
            </a:r>
            <a:r>
              <a:rPr lang="en-US" dirty="0" err="1" smtClean="0">
                <a:latin typeface="Berlin Sans FB" pitchFamily="34" charset="0"/>
              </a:rPr>
              <a:t>CHOMPing</a:t>
            </a:r>
            <a:r>
              <a:rPr lang="en-US" dirty="0" smtClean="0">
                <a:latin typeface="Berlin Sans FB" pitchFamily="34" charset="0"/>
              </a:rPr>
              <a:t>, completing work, etc. </a:t>
            </a:r>
          </a:p>
          <a:p>
            <a:r>
              <a:rPr lang="en-US" dirty="0" smtClean="0">
                <a:latin typeface="Berlin Sans FB" pitchFamily="34" charset="0"/>
              </a:rPr>
              <a:t>Each Friday, students will get a dollar for every point they have to spend at the school store.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Berlin Sans FB" pitchFamily="34" charset="0"/>
              </a:rPr>
              <a:t>THANK YOU!!!!</a:t>
            </a:r>
            <a:endParaRPr lang="en-US" sz="8800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Berlin Sans FB" pitchFamily="34" charset="0"/>
                <a:hlinkClick r:id="rId2"/>
              </a:rPr>
              <a:t>mburns@wcpss.net</a:t>
            </a:r>
            <a:endParaRPr lang="en-US" sz="6000" b="1" dirty="0" smtClean="0">
              <a:latin typeface="Berlin Sans FB" pitchFamily="34" charset="0"/>
            </a:endParaRPr>
          </a:p>
          <a:p>
            <a:pPr algn="ctr"/>
            <a:endParaRPr lang="en-US" sz="6000" b="1" dirty="0">
              <a:latin typeface="Berlin Sans FB" pitchFamily="34" charset="0"/>
            </a:endParaRPr>
          </a:p>
          <a:p>
            <a:pPr algn="ctr"/>
            <a:r>
              <a:rPr lang="en-US" sz="2800" b="1" dirty="0" smtClean="0">
                <a:latin typeface="Berlin Sans FB" pitchFamily="34" charset="0"/>
              </a:rPr>
              <a:t>*Please leave a short note for your child to read tomorrow morning if you haven’t already!</a:t>
            </a:r>
            <a:endParaRPr lang="en-US" sz="2800" b="1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  <a:latin typeface="Berlin Sans FB" pitchFamily="34" charset="0"/>
              </a:rPr>
              <a:t>Mrs. Burns’ Open House</a:t>
            </a:r>
            <a:endParaRPr lang="en-US" sz="5400" b="1" dirty="0">
              <a:solidFill>
                <a:schemeClr val="accent1"/>
              </a:solidFill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Sycamore Creek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Thursday July 16, 2015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11266" name="Picture 2" descr="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429000"/>
            <a:ext cx="4572000" cy="2764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Berlin Sans FB" pitchFamily="34" charset="0"/>
              </a:rPr>
              <a:t>About Mrs. Burns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1489394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>
            <a:normAutofit fontScale="92500"/>
          </a:bodyPr>
          <a:lstStyle/>
          <a:p>
            <a:r>
              <a:rPr lang="en-US" sz="3200" b="1" dirty="0">
                <a:latin typeface="Berlin Sans FB" pitchFamily="34" charset="0"/>
              </a:rPr>
              <a:t>9</a:t>
            </a:r>
            <a:r>
              <a:rPr lang="en-US" sz="3200" b="1" baseline="30000" dirty="0" smtClean="0">
                <a:latin typeface="Berlin Sans FB" pitchFamily="34" charset="0"/>
              </a:rPr>
              <a:t>th</a:t>
            </a:r>
            <a:r>
              <a:rPr lang="en-US" sz="3200" b="1" dirty="0" smtClean="0">
                <a:latin typeface="Berlin Sans FB" pitchFamily="34" charset="0"/>
              </a:rPr>
              <a:t> year teaching: 7 years in first and 1 year in second.</a:t>
            </a:r>
          </a:p>
          <a:p>
            <a:r>
              <a:rPr lang="en-US" sz="3200" b="1" dirty="0" smtClean="0">
                <a:latin typeface="Berlin Sans FB" pitchFamily="34" charset="0"/>
              </a:rPr>
              <a:t>Graduated from Appalachian State University.</a:t>
            </a:r>
          </a:p>
          <a:p>
            <a:r>
              <a:rPr lang="en-US" sz="3200" b="1" dirty="0" smtClean="0">
                <a:latin typeface="Berlin Sans FB" pitchFamily="34" charset="0"/>
              </a:rPr>
              <a:t>Expecting our FIRST child this Christmas!</a:t>
            </a:r>
          </a:p>
          <a:p>
            <a:endParaRPr lang="en-US" sz="3200" dirty="0" smtClean="0">
              <a:latin typeface="Berlin Sans FB" pitchFamily="34" charset="0"/>
            </a:endParaRP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me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600200"/>
            <a:ext cx="2634192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lin Sans FB" pitchFamily="34" charset="0"/>
              </a:rPr>
              <a:t>Class Schedule for Room #221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800" b="1" dirty="0">
                <a:latin typeface="Berlin Sans FB" pitchFamily="34" charset="0"/>
              </a:rPr>
              <a:t>8:00-8:30 Morning Review/Morning Work</a:t>
            </a:r>
            <a:br>
              <a:rPr lang="en-US" sz="3800" b="1" dirty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8:40-9:05 </a:t>
            </a:r>
            <a:r>
              <a:rPr lang="en-US" sz="3800" b="1" dirty="0" err="1" smtClean="0">
                <a:latin typeface="Berlin Sans FB" pitchFamily="34" charset="0"/>
              </a:rPr>
              <a:t>Letterland</a:t>
            </a:r>
            <a:r>
              <a:rPr lang="en-US" sz="3800" b="1" dirty="0">
                <a:latin typeface="Berlin Sans FB" pitchFamily="34" charset="0"/>
              </a:rPr>
              <a:t/>
            </a:r>
            <a:br>
              <a:rPr lang="en-US" sz="3800" b="1" dirty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9:10-9:55 </a:t>
            </a:r>
            <a:r>
              <a:rPr lang="en-US" sz="3800" b="1" dirty="0">
                <a:latin typeface="Berlin Sans FB" pitchFamily="34" charset="0"/>
              </a:rPr>
              <a:t>Specials (see Room Specific  rotation)</a:t>
            </a:r>
            <a:br>
              <a:rPr lang="en-US" sz="3800" b="1" dirty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10:00-11:00 Math</a:t>
            </a:r>
            <a:r>
              <a:rPr lang="en-US" sz="3800" b="1" dirty="0">
                <a:latin typeface="Berlin Sans FB" pitchFamily="34" charset="0"/>
              </a:rPr>
              <a:t/>
            </a:r>
            <a:br>
              <a:rPr lang="en-US" sz="3800" b="1" dirty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11:00-11:15 Snack</a:t>
            </a:r>
            <a:br>
              <a:rPr lang="en-US" sz="3800" b="1" dirty="0" smtClean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11:20-11:45 Science/S.S.</a:t>
            </a:r>
            <a:br>
              <a:rPr lang="en-US" sz="3800" b="1" dirty="0" smtClean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11:45-12:10 Writing</a:t>
            </a:r>
            <a:br>
              <a:rPr lang="en-US" sz="3800" b="1" dirty="0" smtClean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12:15-12:45 Recess</a:t>
            </a:r>
            <a:br>
              <a:rPr lang="en-US" sz="3800" b="1" dirty="0" smtClean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12:50-1:15 Lunch</a:t>
            </a:r>
            <a:br>
              <a:rPr lang="en-US" sz="3800" b="1" dirty="0" smtClean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1:20-1:45 Whole Group Literacy</a:t>
            </a:r>
            <a:br>
              <a:rPr lang="en-US" sz="3800" b="1" dirty="0" smtClean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1:50-2:50 Daily 5 Centers/ Reading Groups</a:t>
            </a:r>
            <a:br>
              <a:rPr lang="en-US" sz="3800" b="1" dirty="0" smtClean="0">
                <a:latin typeface="Berlin Sans FB" pitchFamily="34" charset="0"/>
              </a:rPr>
            </a:br>
            <a:r>
              <a:rPr lang="en-US" sz="3800" b="1" dirty="0" smtClean="0">
                <a:latin typeface="Berlin Sans FB" pitchFamily="34" charset="0"/>
              </a:rPr>
              <a:t>2:55-3:00 </a:t>
            </a:r>
            <a:r>
              <a:rPr lang="en-US" sz="3800" b="1" dirty="0">
                <a:latin typeface="Berlin Sans FB" pitchFamily="34" charset="0"/>
              </a:rPr>
              <a:t>Pack 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>Class Schedule for Room #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225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>8:00-8:30 Morning Review/Morning Work</a:t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>8:40-9:05 </a:t>
            </a:r>
            <a:r>
              <a:rPr lang="en-US" sz="2700" b="1" dirty="0" err="1">
                <a:solidFill>
                  <a:prstClr val="black"/>
                </a:solidFill>
                <a:latin typeface="Berlin Sans FB" pitchFamily="34" charset="0"/>
              </a:rPr>
              <a:t>Letterland</a:t>
            </a: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/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>9:10-9:55 Specials (see Room Specific  rotation)</a:t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>10:00-11:00 Math</a:t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>11:00-11:15 Snack</a:t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 smtClean="0">
                <a:solidFill>
                  <a:prstClr val="black"/>
                </a:solidFill>
                <a:latin typeface="Berlin Sans FB" pitchFamily="34" charset="0"/>
              </a:rPr>
              <a:t>11:20-11:50 Writing</a:t>
            </a: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/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 smtClean="0">
                <a:solidFill>
                  <a:prstClr val="black"/>
                </a:solidFill>
                <a:latin typeface="Berlin Sans FB" pitchFamily="34" charset="0"/>
              </a:rPr>
              <a:t>11:55-12:25 </a:t>
            </a: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>Recess</a:t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 smtClean="0">
                <a:solidFill>
                  <a:prstClr val="black"/>
                </a:solidFill>
                <a:latin typeface="Berlin Sans FB" pitchFamily="34" charset="0"/>
              </a:rPr>
              <a:t>12:30-12:55 Lunch</a:t>
            </a:r>
            <a:br>
              <a:rPr lang="en-US" sz="2700" b="1" dirty="0" smtClean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 smtClean="0">
                <a:solidFill>
                  <a:prstClr val="black"/>
                </a:solidFill>
                <a:latin typeface="Berlin Sans FB" pitchFamily="34" charset="0"/>
              </a:rPr>
              <a:t>1:00-1:25 Science/S.S</a:t>
            </a: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/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 smtClean="0">
                <a:solidFill>
                  <a:prstClr val="black"/>
                </a:solidFill>
                <a:latin typeface="Berlin Sans FB" pitchFamily="34" charset="0"/>
              </a:rPr>
              <a:t>1:25-1:45 </a:t>
            </a: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>Whole Group Literacy</a:t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>1:50-2:50 Daily 5 Centers/ Reading Groups</a:t>
            </a:r>
            <a:b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sz="2700" b="1" dirty="0">
                <a:solidFill>
                  <a:prstClr val="black"/>
                </a:solidFill>
                <a:latin typeface="Berlin Sans FB" pitchFamily="34" charset="0"/>
              </a:rPr>
              <a:t>2:55-3:00 Pack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Berlin Sans FB" pitchFamily="34" charset="0"/>
              </a:rPr>
              <a:t>Specials Rotation Room #221</a:t>
            </a:r>
            <a:endParaRPr lang="en-US" sz="2400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Berlin Sans FB" pitchFamily="34" charset="0"/>
              </a:rPr>
              <a:t>1. Art</a:t>
            </a:r>
            <a:br>
              <a:rPr lang="en-US" b="1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2. Media/Tech</a:t>
            </a:r>
            <a:br>
              <a:rPr lang="en-US" b="1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3. PE</a:t>
            </a:r>
            <a:br>
              <a:rPr lang="en-US" b="1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4. Science</a:t>
            </a:r>
            <a:br>
              <a:rPr lang="en-US" b="1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5. Music</a:t>
            </a:r>
            <a:br>
              <a:rPr lang="en-US" b="1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6. Guidance</a:t>
            </a:r>
            <a:br>
              <a:rPr lang="en-US" b="1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7. Math Enrichment</a:t>
            </a:r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endParaRPr lang="en-US" b="1" dirty="0"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>1. 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Music</a:t>
            </a: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/>
            </a:r>
            <a:br>
              <a:rPr lang="en-US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>2. 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Guidance</a:t>
            </a: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/>
            </a:r>
            <a:br>
              <a:rPr lang="en-US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>3. 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Math Enrichment</a:t>
            </a: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/>
            </a:r>
            <a:br>
              <a:rPr lang="en-US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>4. 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Art</a:t>
            </a: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/>
            </a:r>
            <a:br>
              <a:rPr lang="en-US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>5. 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Media/Tech</a:t>
            </a: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/>
            </a:r>
            <a:br>
              <a:rPr lang="en-US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>6. 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PE</a:t>
            </a: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/>
            </a:r>
            <a:br>
              <a:rPr lang="en-US" b="1" dirty="0">
                <a:solidFill>
                  <a:prstClr val="black"/>
                </a:solidFill>
                <a:latin typeface="Berlin Sans FB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>7. 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Science</a:t>
            </a:r>
            <a:endParaRPr lang="en-US" b="1" dirty="0">
              <a:solidFill>
                <a:prstClr val="black"/>
              </a:solidFill>
              <a:latin typeface="Berlin Sans FB" pitchFamily="34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0" y="3810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Berlin Sans FB" pitchFamily="34" charset="0"/>
                <a:ea typeface="+mj-ea"/>
                <a:cs typeface="+mj-cs"/>
              </a:rPr>
              <a:t>Specials Rotation Room #</a:t>
            </a:r>
            <a:r>
              <a:rPr lang="en-US" sz="2400" b="1" dirty="0" smtClean="0">
                <a:solidFill>
                  <a:prstClr val="black"/>
                </a:solidFill>
                <a:latin typeface="Berlin Sans FB" pitchFamily="34" charset="0"/>
                <a:ea typeface="+mj-ea"/>
                <a:cs typeface="+mj-cs"/>
              </a:rPr>
              <a:t>225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038635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*** These will be written on your homework each week!</a:t>
            </a:r>
          </a:p>
          <a:p>
            <a:pPr algn="ctr"/>
            <a:r>
              <a:rPr lang="en-US" dirty="0" smtClean="0"/>
              <a:t>*** Media and Technology will alternate throughout the year. We will check out books all year long.</a:t>
            </a:r>
          </a:p>
          <a:p>
            <a:pPr algn="ctr"/>
            <a:r>
              <a:rPr lang="en-US" dirty="0" smtClean="0"/>
              <a:t>*** Sneakers are MANDATORY for PE.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erlin Sans FB" pitchFamily="34" charset="0"/>
              </a:rPr>
              <a:t>Report Card/Quarter Schedule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rlin Sans FB" pitchFamily="34" charset="0"/>
              </a:rPr>
              <a:t>1</a:t>
            </a:r>
            <a:r>
              <a:rPr lang="en-US" baseline="30000" dirty="0" smtClean="0">
                <a:latin typeface="Berlin Sans FB" pitchFamily="34" charset="0"/>
              </a:rPr>
              <a:t>st</a:t>
            </a:r>
            <a:r>
              <a:rPr lang="en-US" dirty="0" smtClean="0">
                <a:latin typeface="Berlin Sans FB" pitchFamily="34" charset="0"/>
              </a:rPr>
              <a:t> Quarter: Ends September 25</a:t>
            </a:r>
            <a:r>
              <a:rPr lang="en-US" baseline="30000" dirty="0" smtClean="0">
                <a:latin typeface="Berlin Sans FB" pitchFamily="34" charset="0"/>
              </a:rPr>
              <a:t>th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2</a:t>
            </a:r>
            <a:r>
              <a:rPr lang="en-US" baseline="30000" dirty="0" smtClean="0">
                <a:latin typeface="Berlin Sans FB" pitchFamily="34" charset="0"/>
              </a:rPr>
              <a:t>nd</a:t>
            </a:r>
            <a:r>
              <a:rPr lang="en-US" dirty="0" smtClean="0">
                <a:latin typeface="Berlin Sans FB" pitchFamily="34" charset="0"/>
              </a:rPr>
              <a:t> Quarter: Ends December 18</a:t>
            </a:r>
            <a:r>
              <a:rPr lang="en-US" baseline="30000" dirty="0" smtClean="0">
                <a:latin typeface="Berlin Sans FB" pitchFamily="34" charset="0"/>
              </a:rPr>
              <a:t>th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r>
              <a:rPr lang="en-US" dirty="0" smtClean="0">
                <a:latin typeface="Berlin Sans FB" pitchFamily="34" charset="0"/>
              </a:rPr>
              <a:t>3</a:t>
            </a:r>
            <a:r>
              <a:rPr lang="en-US" baseline="30000" dirty="0" smtClean="0">
                <a:latin typeface="Berlin Sans FB" pitchFamily="34" charset="0"/>
              </a:rPr>
              <a:t>rd</a:t>
            </a:r>
            <a:r>
              <a:rPr lang="en-US" dirty="0" smtClean="0">
                <a:latin typeface="Berlin Sans FB" pitchFamily="34" charset="0"/>
              </a:rPr>
              <a:t> Quarter: Ends March 24</a:t>
            </a:r>
            <a:r>
              <a:rPr lang="en-US" baseline="30000" dirty="0" smtClean="0">
                <a:latin typeface="Berlin Sans FB" pitchFamily="34" charset="0"/>
              </a:rPr>
              <a:t>th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r>
              <a:rPr lang="en-US" dirty="0" smtClean="0">
                <a:latin typeface="Berlin Sans FB" pitchFamily="34" charset="0"/>
              </a:rPr>
              <a:t>4</a:t>
            </a:r>
            <a:r>
              <a:rPr lang="en-US" baseline="30000" dirty="0" smtClean="0">
                <a:latin typeface="Berlin Sans FB" pitchFamily="34" charset="0"/>
              </a:rPr>
              <a:t>th</a:t>
            </a:r>
            <a:r>
              <a:rPr lang="en-US" dirty="0" smtClean="0">
                <a:latin typeface="Berlin Sans FB" pitchFamily="34" charset="0"/>
              </a:rPr>
              <a:t> Quarter: Ends June 30</a:t>
            </a:r>
            <a:r>
              <a:rPr lang="en-US" baseline="30000" dirty="0" smtClean="0">
                <a:latin typeface="Berlin Sans FB" pitchFamily="34" charset="0"/>
              </a:rPr>
              <a:t>th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endParaRPr lang="en-US" sz="3000" dirty="0" smtClean="0">
              <a:latin typeface="Berlin Sans FB" pitchFamily="34" charset="0"/>
            </a:endParaRPr>
          </a:p>
          <a:p>
            <a:r>
              <a:rPr lang="en-US" sz="3000" dirty="0" smtClean="0">
                <a:latin typeface="Berlin Sans FB" pitchFamily="34" charset="0"/>
              </a:rPr>
              <a:t>**1</a:t>
            </a:r>
            <a:r>
              <a:rPr lang="en-US" sz="3000" baseline="30000" dirty="0" smtClean="0">
                <a:latin typeface="Berlin Sans FB" pitchFamily="34" charset="0"/>
              </a:rPr>
              <a:t>st</a:t>
            </a:r>
            <a:r>
              <a:rPr lang="en-US" sz="3000" dirty="0" smtClean="0">
                <a:latin typeface="Berlin Sans FB" pitchFamily="34" charset="0"/>
              </a:rPr>
              <a:t> Grade will get report cards EVERY quarter. I will also have conferences set up once a quarter through Sign Up Genius.</a:t>
            </a:r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erlin Sans FB Demi" panose="020E0802020502020306" pitchFamily="34" charset="0"/>
              </a:rPr>
              <a:t>BYOD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Bring Your Own Device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Something we would like to try to start in First Grade as all the upper grades are implementing this.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Letter at your table explaining a brief summary.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ONLY students may touch his/her device.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Will use for Daily 5 Centers, Reading Groups, Math Practice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Ms. </a:t>
            </a:r>
            <a:r>
              <a:rPr lang="en-US" dirty="0" err="1" smtClean="0">
                <a:latin typeface="Berlin Sans FB Demi" panose="020E0802020502020306" pitchFamily="34" charset="0"/>
              </a:rPr>
              <a:t>Butker</a:t>
            </a:r>
            <a:r>
              <a:rPr lang="en-US" dirty="0" smtClean="0">
                <a:latin typeface="Berlin Sans FB Demi" panose="020E0802020502020306" pitchFamily="34" charset="0"/>
              </a:rPr>
              <a:t> and I will be holding a BYOD meeting/training session for any parent who has a child who will be participating on </a:t>
            </a:r>
            <a:r>
              <a:rPr lang="en-US" b="1" u="sng" dirty="0" smtClean="0">
                <a:latin typeface="Berlin Sans FB Demi" panose="020E0802020502020306" pitchFamily="34" charset="0"/>
              </a:rPr>
              <a:t>Wednesday, August 26</a:t>
            </a:r>
            <a:r>
              <a:rPr lang="en-US" b="1" u="sng" baseline="30000" dirty="0" smtClean="0">
                <a:latin typeface="Berlin Sans FB Demi" panose="020E0802020502020306" pitchFamily="34" charset="0"/>
              </a:rPr>
              <a:t>th</a:t>
            </a:r>
            <a:r>
              <a:rPr lang="en-US" b="1" u="sng" dirty="0" smtClean="0">
                <a:latin typeface="Berlin Sans FB Demi" panose="020E0802020502020306" pitchFamily="34" charset="0"/>
              </a:rPr>
              <a:t> from 5:30-6:30</a:t>
            </a:r>
            <a:r>
              <a:rPr lang="en-US" dirty="0" smtClean="0">
                <a:latin typeface="Berlin Sans FB Demi" panose="020E0802020502020306" pitchFamily="34" charset="0"/>
              </a:rPr>
              <a:t>. We will be helping you to set up your child’s device.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lin Sans FB" pitchFamily="34" charset="0"/>
              </a:rPr>
              <a:t>Curriculum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Berlin Sans FB" pitchFamily="34" charset="0"/>
              </a:rPr>
              <a:t>Math: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Berlin Sans FB" pitchFamily="34" charset="0"/>
              </a:rPr>
              <a:t>-Wake County Alignment Lessons</a:t>
            </a:r>
          </a:p>
          <a:p>
            <a:r>
              <a:rPr lang="en-US" sz="2000" dirty="0" smtClean="0">
                <a:latin typeface="Berlin Sans FB" pitchFamily="34" charset="0"/>
              </a:rPr>
              <a:t>Daily 5</a:t>
            </a:r>
          </a:p>
          <a:p>
            <a:pPr lvl="1"/>
            <a:r>
              <a:rPr lang="en-US" sz="2000" dirty="0" smtClean="0">
                <a:latin typeface="Berlin Sans FB" pitchFamily="34" charset="0"/>
              </a:rPr>
              <a:t>Students will get a small mini lesson each day</a:t>
            </a:r>
          </a:p>
          <a:p>
            <a:pPr lvl="1"/>
            <a:r>
              <a:rPr lang="en-US" sz="2000" dirty="0" smtClean="0">
                <a:latin typeface="Berlin Sans FB" pitchFamily="34" charset="0"/>
              </a:rPr>
              <a:t>Daily 5 Centers (4 rotations a day)</a:t>
            </a:r>
          </a:p>
          <a:p>
            <a:pPr lvl="2"/>
            <a:r>
              <a:rPr lang="en-US" sz="2000" dirty="0" smtClean="0">
                <a:latin typeface="Berlin Sans FB" pitchFamily="34" charset="0"/>
              </a:rPr>
              <a:t>Read to Self, Work on Writing, Read to Someone, Word Work, Listen to Reading</a:t>
            </a:r>
          </a:p>
          <a:p>
            <a:pPr lvl="1"/>
            <a:r>
              <a:rPr lang="en-US" sz="2000" dirty="0" smtClean="0">
                <a:latin typeface="Berlin Sans FB" pitchFamily="34" charset="0"/>
              </a:rPr>
              <a:t>Reading Groups</a:t>
            </a:r>
          </a:p>
          <a:p>
            <a:r>
              <a:rPr lang="en-US" sz="2000" dirty="0" smtClean="0">
                <a:latin typeface="Berlin Sans FB" pitchFamily="34" charset="0"/>
              </a:rPr>
              <a:t>Writing:</a:t>
            </a:r>
          </a:p>
          <a:p>
            <a:pPr lvl="1"/>
            <a:r>
              <a:rPr lang="en-US" sz="2000" dirty="0" smtClean="0">
                <a:latin typeface="Berlin Sans FB" pitchFamily="34" charset="0"/>
              </a:rPr>
              <a:t>Letter Land</a:t>
            </a:r>
          </a:p>
          <a:p>
            <a:pPr lvl="2"/>
            <a:r>
              <a:rPr lang="en-US" sz="2000" dirty="0">
                <a:latin typeface="Berlin Sans FB" pitchFamily="34" charset="0"/>
              </a:rPr>
              <a:t>W</a:t>
            </a:r>
            <a:r>
              <a:rPr lang="en-US" sz="2000" dirty="0" smtClean="0">
                <a:latin typeface="Berlin Sans FB" pitchFamily="34" charset="0"/>
              </a:rPr>
              <a:t>eek long units with focus on word families, blends, and other letter sounds.</a:t>
            </a:r>
          </a:p>
          <a:p>
            <a:pPr lvl="1"/>
            <a:r>
              <a:rPr lang="en-US" sz="2000" dirty="0" smtClean="0">
                <a:latin typeface="Berlin Sans FB" pitchFamily="34" charset="0"/>
              </a:rPr>
              <a:t>Empowering Writers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1128</Words>
  <Application>Microsoft Office PowerPoint</Application>
  <PresentationFormat>On-screen Show (4:3)</PresentationFormat>
  <Paragraphs>121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WELCOME!!</vt:lpstr>
      <vt:lpstr>Mrs. Burns’ Open House</vt:lpstr>
      <vt:lpstr>About Mrs. Burns</vt:lpstr>
      <vt:lpstr>Class Schedule for Room #221</vt:lpstr>
      <vt:lpstr>Class Schedule for Room #225</vt:lpstr>
      <vt:lpstr>Specials Rotation Room #221</vt:lpstr>
      <vt:lpstr>Report Card/Quarter Schedule</vt:lpstr>
      <vt:lpstr>BYOD</vt:lpstr>
      <vt:lpstr>Curriculum</vt:lpstr>
      <vt:lpstr>Science/ S.S.</vt:lpstr>
      <vt:lpstr>Homework</vt:lpstr>
      <vt:lpstr>Volunteer Opportunities</vt:lpstr>
      <vt:lpstr>Field Trips</vt:lpstr>
      <vt:lpstr>Misc. Info</vt:lpstr>
      <vt:lpstr>Grading</vt:lpstr>
      <vt:lpstr>PowerPoint Presentation</vt:lpstr>
      <vt:lpstr>Class Dojo</vt:lpstr>
      <vt:lpstr>THANK YOU!!!!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Jackson’s Open House</dc:title>
  <dc:creator>Administrator</dc:creator>
  <cp:lastModifiedBy>mburns</cp:lastModifiedBy>
  <cp:revision>97</cp:revision>
  <cp:lastPrinted>2015-07-16T21:14:26Z</cp:lastPrinted>
  <dcterms:created xsi:type="dcterms:W3CDTF">2013-08-05T11:42:44Z</dcterms:created>
  <dcterms:modified xsi:type="dcterms:W3CDTF">2015-07-17T12:43:45Z</dcterms:modified>
</cp:coreProperties>
</file>